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84" r:id="rId2"/>
    <p:sldId id="535" r:id="rId3"/>
    <p:sldId id="555" r:id="rId4"/>
    <p:sldId id="568" r:id="rId5"/>
    <p:sldId id="545" r:id="rId6"/>
    <p:sldId id="563" r:id="rId7"/>
    <p:sldId id="565" r:id="rId8"/>
    <p:sldId id="566" r:id="rId9"/>
    <p:sldId id="570" r:id="rId10"/>
    <p:sldId id="272" r:id="rId11"/>
    <p:sldId id="569" r:id="rId12"/>
    <p:sldId id="550" r:id="rId13"/>
    <p:sldId id="5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97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60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0330E-329B-1641-AAE3-63D654B9AE75}" type="datetimeFigureOut">
              <a:rPr lang="en-US" smtClean="0"/>
              <a:t>2/6/23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6E98C-EFB3-9244-A271-99FBB12E3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09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33006-3A43-3042-8BD4-3FCF75837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E8ECBA-99E5-B24F-912E-B2DBA77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F6E83-C269-1E4C-AE9D-A0C2E0F6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3F7BB-B792-9A48-A90B-E4D4A3BE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7E655-F3DD-2C4D-A353-4245FEEF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6AB8-3601-5A44-93B6-199C243B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928D0-912F-954D-B566-F75F41411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C10BA-D406-5A47-8C65-E4FC56E2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1A6F3-F6E9-3647-A6E3-18BFFA47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4099-4E90-4446-8457-B2D958AF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E7CFF2-5267-D346-B4D6-525B2ED95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C9D51-F56B-0B4E-A917-B674FF7D8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578FD-ED6C-C04D-A434-6EE50713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8611D-8502-784A-BFED-EE7551C1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D7AE-EB01-854D-BD43-BBAE9748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2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0C8D-1F3F-384B-BAEC-3555C2BE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B6949-5124-A248-9C73-72589CA2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54B91-F661-0A4B-8FBA-6DB1BE7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CB2AD-7441-CE4F-AAC1-43A2802C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758FE-D705-7F40-A8C1-B7D1C48C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3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A2D2-4C30-FD4D-8A80-1F39F14F2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0191C-4B65-EA4E-AD9C-DD841C92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DA294-FA17-FF48-8F89-7650DE4A5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98CDB-2A62-2D44-9B10-1709D394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5AFCD-F15C-5F43-8B07-10CD872C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C0A3D-FC1E-5749-AB73-B3CC86F00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D2AF-BEA6-844A-83BC-800B497A0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0299F-BE31-BD45-9DE7-48CABB583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27720-E02D-1A4D-B610-6BB7945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96E43-0B38-6043-B049-DC6956BA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B2ECE-2395-F84D-AAD3-0E633909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1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BCC-52EE-544E-851B-56A9FF36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E1FFE-B4AF-AD4E-B7EC-D8DBB6A9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FCCE0-BDC2-DE43-85B1-80055B0A0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368E2-6CCA-E84B-AB48-215A7D13D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3CE907-4E46-6741-B557-0BF5FA3C8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BBC2B-53F4-B149-9BDE-99C0F0D98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AA7CB-D062-5A40-B85E-8C148E1C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F2ABA0-DBA6-D041-9EA5-F5D071E5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8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8D51F-2689-444B-9D07-ACBAD8B4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A6CC3-28B6-3746-B6FD-E94A778B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C6C22E-2B14-3649-AAA9-289C48E6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1C9BB-05FA-9C44-A3AA-7171C69DA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2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089A83-AF00-7E47-84A3-920EF52A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FD56E-01DF-4B47-8BF8-C1EA43FE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A6A31-6156-B64E-9ABA-24DA8FE65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17DAF-9BA4-6C45-AE8E-B8D7C175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EDD9-D8CE-254A-94C9-9883D7A0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34C24-2E06-934B-8864-E363C82C8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92D30-5EF1-5644-9BB4-7663BA6F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C1831-17A2-ED45-AC69-E5149DDA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DE546-903C-9849-A43F-9F89302F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1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6442-3BDE-F64C-9EF1-425A2D84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B069E4-A779-334C-BBC2-CB861FC55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F84AB-1059-434C-B1BD-16697DE20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DCEA6-A042-E446-82BE-947C40B69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360DB-6367-954D-AF64-741EA4F08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86CA5-5F09-D64B-B963-5F498D0D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1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38DD42-E225-2949-8889-3E8C80CF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7DC53-7508-3841-B4F5-8C7D178E3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B4C7-6568-4C46-94CF-15F911C18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EE206-A443-5746-AF6E-898E3495BDB6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F80BE-1529-8B43-9177-2845A398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607DC-7C80-954F-AB50-BEAE33F32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A7128-7932-4E4D-9D36-C32CC36B4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5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12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 all-against-all columns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135" y="4885545"/>
            <a:ext cx="8990237" cy="14813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linear algebra product A</a:t>
            </a:r>
            <a:r>
              <a:rPr lang="en-US" baseline="30000" dirty="0"/>
              <a:t>T</a:t>
            </a:r>
            <a:r>
              <a:rPr lang="en-US" dirty="0"/>
              <a:t>A computes all-against-all IPs</a:t>
            </a:r>
          </a:p>
          <a:p>
            <a:r>
              <a:rPr lang="en-US" dirty="0"/>
              <a:t>This matrix has dimensions </a:t>
            </a:r>
            <a:r>
              <a:rPr lang="en-US" dirty="0" err="1"/>
              <a:t>r_features</a:t>
            </a:r>
            <a:r>
              <a:rPr lang="en-US" dirty="0"/>
              <a:t> x </a:t>
            </a:r>
            <a:r>
              <a:rPr lang="en-US" dirty="0" err="1"/>
              <a:t>r_features</a:t>
            </a:r>
            <a:r>
              <a:rPr lang="en-US" dirty="0"/>
              <a:t>.</a:t>
            </a:r>
          </a:p>
          <a:p>
            <a:r>
              <a:rPr lang="en-US" dirty="0"/>
              <a:t>Values (A</a:t>
            </a:r>
            <a:r>
              <a:rPr lang="en-US" baseline="30000" dirty="0"/>
              <a:t>T</a:t>
            </a:r>
            <a:r>
              <a:rPr lang="en-US" dirty="0"/>
              <a:t>A)</a:t>
            </a:r>
            <a:r>
              <a:rPr lang="en-US" baseline="-25000" dirty="0" err="1"/>
              <a:t>ij</a:t>
            </a:r>
            <a:r>
              <a:rPr lang="en-US" dirty="0"/>
              <a:t>  are inner products of column </a:t>
            </a:r>
            <a:r>
              <a:rPr lang="en-US" dirty="0" err="1"/>
              <a:t>i</a:t>
            </a:r>
            <a:r>
              <a:rPr lang="en-US" dirty="0"/>
              <a:t> and column j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3597012" y="2736105"/>
            <a:ext cx="1303256" cy="20999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960259" y="2338292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720922" y="3112364"/>
            <a:ext cx="240771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3335810" y="345768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4128252" y="2345519"/>
            <a:ext cx="240771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1004598" y="2695430"/>
            <a:ext cx="2064961" cy="127785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481850" y="2713969"/>
            <a:ext cx="1650931" cy="1685909"/>
          </a:xfrm>
          <a:prstGeom prst="rect">
            <a:avLst/>
          </a:prstGeom>
          <a:solidFill>
            <a:srgbClr val="FF94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  <a:r>
              <a:rPr lang="en-US" sz="2520" dirty="0">
                <a:latin typeface="Times" pitchFamily="2" charset="0"/>
              </a:rPr>
              <a:t>A</a:t>
            </a:r>
            <a:endParaRPr lang="en-US" sz="2520" baseline="30000" dirty="0"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6963021" y="2344608"/>
            <a:ext cx="333118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6000929" y="3114347"/>
            <a:ext cx="401064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5468601" y="2877362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401685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products all-against-all rows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6305" y="5447272"/>
            <a:ext cx="8349899" cy="1481327"/>
          </a:xfrm>
        </p:spPr>
        <p:txBody>
          <a:bodyPr>
            <a:normAutofit/>
          </a:bodyPr>
          <a:lstStyle/>
          <a:p>
            <a:r>
              <a:rPr lang="en-US" dirty="0"/>
              <a:t>This matrix has dimensions </a:t>
            </a:r>
            <a:r>
              <a:rPr lang="en-US" dirty="0" err="1"/>
              <a:t>n_samples</a:t>
            </a:r>
            <a:r>
              <a:rPr lang="en-US" dirty="0"/>
              <a:t> x </a:t>
            </a:r>
            <a:r>
              <a:rPr lang="en-US" dirty="0" err="1"/>
              <a:t>n_samples</a:t>
            </a:r>
            <a:r>
              <a:rPr lang="en-US" dirty="0"/>
              <a:t>.</a:t>
            </a:r>
          </a:p>
          <a:p>
            <a:r>
              <a:rPr lang="en-US" dirty="0"/>
              <a:t>Values (AA</a:t>
            </a:r>
            <a:r>
              <a:rPr lang="en-US" baseline="30000" dirty="0"/>
              <a:t>T</a:t>
            </a:r>
            <a:r>
              <a:rPr lang="en-US" dirty="0"/>
              <a:t>)</a:t>
            </a:r>
            <a:r>
              <a:rPr lang="en-US" baseline="-25000" dirty="0" err="1"/>
              <a:t>ij</a:t>
            </a:r>
            <a:r>
              <a:rPr lang="en-US" dirty="0"/>
              <a:t>  are inner products of row </a:t>
            </a:r>
            <a:r>
              <a:rPr lang="en-US" dirty="0" err="1"/>
              <a:t>i</a:t>
            </a:r>
            <a:r>
              <a:rPr lang="en-US" dirty="0"/>
              <a:t> and row j</a:t>
            </a: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427249" y="2692442"/>
            <a:ext cx="1303256" cy="209996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4113824" y="2269149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901085" y="2345553"/>
            <a:ext cx="314510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1081447" y="3622571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5263000" y="3031576"/>
            <a:ext cx="314510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3216157" y="2605934"/>
            <a:ext cx="2064961" cy="127785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565506" y="2739609"/>
            <a:ext cx="2399714" cy="237308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AA</a:t>
            </a:r>
            <a:r>
              <a:rPr lang="en-US" sz="2520" baseline="30000" dirty="0">
                <a:latin typeface="Times" pitchFamily="2" charset="0"/>
              </a:rPr>
              <a:t>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7596753" y="2372173"/>
            <a:ext cx="333118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6118215" y="3742424"/>
            <a:ext cx="401064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5468601" y="2877362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751909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4018414" y="4792173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60321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/>
          <p:nvPr/>
        </p:nvCxnSpPr>
        <p:spPr>
          <a:xfrm>
            <a:off x="5123543" y="2216589"/>
            <a:ext cx="25905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</p:cNvCxnSpPr>
          <p:nvPr/>
        </p:nvCxnSpPr>
        <p:spPr>
          <a:xfrm>
            <a:off x="5105258" y="5164629"/>
            <a:ext cx="1832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</p:spTree>
    <p:extLst>
      <p:ext uri="{BB962C8B-B14F-4D97-AF65-F5344CB8AC3E}">
        <p14:creationId xmlns:p14="http://schemas.microsoft.com/office/powerpoint/2010/main" val="441289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7DCAB8-5957-0040-B4DD-7AEA29776E55}"/>
              </a:ext>
            </a:extLst>
          </p:cNvPr>
          <p:cNvSpPr/>
          <p:nvPr/>
        </p:nvSpPr>
        <p:spPr>
          <a:xfrm>
            <a:off x="7059161" y="1178818"/>
            <a:ext cx="4321629" cy="207554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BC1D76-6FBF-4646-88F9-F496E99590A2}"/>
              </a:ext>
            </a:extLst>
          </p:cNvPr>
          <p:cNvSpPr/>
          <p:nvPr/>
        </p:nvSpPr>
        <p:spPr>
          <a:xfrm>
            <a:off x="3681185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967CC3-6456-544E-B858-8B0EDEFF193C}"/>
              </a:ext>
            </a:extLst>
          </p:cNvPr>
          <p:cNvSpPr/>
          <p:nvPr/>
        </p:nvSpPr>
        <p:spPr>
          <a:xfrm>
            <a:off x="7465561" y="1559818"/>
            <a:ext cx="1629229" cy="1313542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A0582-066B-6340-904E-F527F6DF21B9}"/>
              </a:ext>
            </a:extLst>
          </p:cNvPr>
          <p:cNvSpPr txBox="1"/>
          <p:nvPr/>
        </p:nvSpPr>
        <p:spPr>
          <a:xfrm>
            <a:off x="4063629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3A18CB-C25D-0442-8202-1D1DB7725521}"/>
              </a:ext>
            </a:extLst>
          </p:cNvPr>
          <p:cNvSpPr txBox="1"/>
          <p:nvPr/>
        </p:nvSpPr>
        <p:spPr>
          <a:xfrm>
            <a:off x="7848005" y="1826920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D8F12-9CD0-0F4B-BABE-95CEDDD6EAB0}"/>
              </a:ext>
            </a:extLst>
          </p:cNvPr>
          <p:cNvSpPr txBox="1"/>
          <p:nvPr/>
        </p:nvSpPr>
        <p:spPr>
          <a:xfrm>
            <a:off x="9916291" y="1693369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298B18-2548-3E41-9F6B-D833957CBABA}"/>
              </a:ext>
            </a:extLst>
          </p:cNvPr>
          <p:cNvSpPr/>
          <p:nvPr/>
        </p:nvSpPr>
        <p:spPr>
          <a:xfrm>
            <a:off x="4018414" y="380868"/>
            <a:ext cx="1605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9BF8D3-7764-7D41-BE5E-A087AA586D77}"/>
              </a:ext>
            </a:extLst>
          </p:cNvPr>
          <p:cNvSpPr/>
          <p:nvPr/>
        </p:nvSpPr>
        <p:spPr>
          <a:xfrm>
            <a:off x="8385974" y="268355"/>
            <a:ext cx="18297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3416743-0BBF-2943-95A3-0C30AF59C2AD}"/>
              </a:ext>
            </a:extLst>
          </p:cNvPr>
          <p:cNvSpPr/>
          <p:nvPr/>
        </p:nvSpPr>
        <p:spPr>
          <a:xfrm>
            <a:off x="2823059" y="4241111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C2157B-1334-534E-BB0D-C3723964CCF6}"/>
              </a:ext>
            </a:extLst>
          </p:cNvPr>
          <p:cNvSpPr txBox="1"/>
          <p:nvPr/>
        </p:nvSpPr>
        <p:spPr>
          <a:xfrm>
            <a:off x="3056703" y="4699750"/>
            <a:ext cx="17280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DDE7589-2192-D441-BC8C-59E73722A9C1}"/>
              </a:ext>
            </a:extLst>
          </p:cNvPr>
          <p:cNvSpPr/>
          <p:nvPr/>
        </p:nvSpPr>
        <p:spPr>
          <a:xfrm>
            <a:off x="6996031" y="4292132"/>
            <a:ext cx="3257189" cy="169043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5A0F33-A841-F34A-B018-28A93E636128}"/>
              </a:ext>
            </a:extLst>
          </p:cNvPr>
          <p:cNvSpPr/>
          <p:nvPr/>
        </p:nvSpPr>
        <p:spPr>
          <a:xfrm>
            <a:off x="405096" y="1272220"/>
            <a:ext cx="278416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Overdetermined</a:t>
            </a:r>
          </a:p>
          <a:p>
            <a:r>
              <a:rPr lang="en-US" sz="2400" dirty="0" err="1"/>
              <a:t>Underparameterized</a:t>
            </a:r>
            <a:endParaRPr lang="en-US" sz="2400" dirty="0"/>
          </a:p>
          <a:p>
            <a:r>
              <a:rPr lang="en-US" sz="2400" dirty="0"/>
              <a:t>Normal ”fitting”, </a:t>
            </a:r>
          </a:p>
          <a:p>
            <a:r>
              <a:rPr lang="en-US" sz="2400" dirty="0"/>
              <a:t>least-squares</a:t>
            </a:r>
          </a:p>
          <a:p>
            <a:r>
              <a:rPr lang="en-US" sz="2400" dirty="0"/>
              <a:t>or not, is like this.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51D49F-DB1A-374C-996C-5143A259872A}"/>
              </a:ext>
            </a:extLst>
          </p:cNvPr>
          <p:cNvSpPr/>
          <p:nvPr/>
        </p:nvSpPr>
        <p:spPr>
          <a:xfrm>
            <a:off x="214040" y="3927254"/>
            <a:ext cx="25835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Underdetermined</a:t>
            </a:r>
          </a:p>
          <a:p>
            <a:r>
              <a:rPr lang="en-US" sz="2400" dirty="0"/>
              <a:t>Overparameterized</a:t>
            </a:r>
          </a:p>
          <a:p>
            <a:endParaRPr lang="en-US" sz="2400" dirty="0"/>
          </a:p>
          <a:p>
            <a:r>
              <a:rPr lang="en-US" sz="2400" dirty="0"/>
              <a:t>Iterating over n </a:t>
            </a:r>
          </a:p>
          <a:p>
            <a:r>
              <a:rPr lang="en-US" sz="2400" dirty="0"/>
              <a:t>is easier than iterating over 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A6226D-00E2-304A-BE51-C88403359BC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5406360" y="2216589"/>
            <a:ext cx="2059201" cy="25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EFAFBC5-6DA4-3F48-93B3-11254D37C84C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6080248" y="5063677"/>
            <a:ext cx="1251368" cy="22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C9E1747-BD15-AE41-AC5F-198B153452CE}"/>
              </a:ext>
            </a:extLst>
          </p:cNvPr>
          <p:cNvSpPr/>
          <p:nvPr/>
        </p:nvSpPr>
        <p:spPr>
          <a:xfrm>
            <a:off x="7331616" y="4525071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3C858-836A-9045-B777-1786657225F7}"/>
              </a:ext>
            </a:extLst>
          </p:cNvPr>
          <p:cNvSpPr txBox="1"/>
          <p:nvPr/>
        </p:nvSpPr>
        <p:spPr>
          <a:xfrm>
            <a:off x="7714059" y="4805277"/>
            <a:ext cx="93006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n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3EE73E-939D-EB47-B935-54E3AF0D502B}"/>
              </a:ext>
            </a:extLst>
          </p:cNvPr>
          <p:cNvSpPr txBox="1"/>
          <p:nvPr/>
        </p:nvSpPr>
        <p:spPr>
          <a:xfrm>
            <a:off x="9219976" y="4805277"/>
            <a:ext cx="86433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ℝ</a:t>
            </a:r>
            <a:r>
              <a:rPr lang="en-US" sz="4400" dirty="0"/>
              <a:t> </a:t>
            </a:r>
            <a:r>
              <a:rPr lang="en-US" sz="4400" baseline="30000" dirty="0"/>
              <a:t>r</a:t>
            </a:r>
          </a:p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6CDE4B-06BA-8B49-BEE2-8841A2583535}"/>
              </a:ext>
            </a:extLst>
          </p:cNvPr>
          <p:cNvSpPr/>
          <p:nvPr/>
        </p:nvSpPr>
        <p:spPr>
          <a:xfrm>
            <a:off x="3440992" y="1041388"/>
            <a:ext cx="3247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N(Data) &gt; N(Parameters)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6B4150-358B-3249-8DA3-49E363412529}"/>
              </a:ext>
            </a:extLst>
          </p:cNvPr>
          <p:cNvSpPr/>
          <p:nvPr/>
        </p:nvSpPr>
        <p:spPr>
          <a:xfrm>
            <a:off x="3391354" y="3693370"/>
            <a:ext cx="3402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N(Parameters0) &gt; N(Data)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D578FF3-431B-1F47-85BE-F29C6DBD1C91}"/>
              </a:ext>
            </a:extLst>
          </p:cNvPr>
          <p:cNvSpPr/>
          <p:nvPr/>
        </p:nvSpPr>
        <p:spPr>
          <a:xfrm>
            <a:off x="3189256" y="5939907"/>
            <a:ext cx="28909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dimensions must</a:t>
            </a:r>
          </a:p>
          <a:p>
            <a:r>
              <a:rPr lang="en-US" dirty="0"/>
              <a:t>be filled with information from prior /  regularization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242FA6-FDC4-B94D-8C5E-5522D9350276}"/>
              </a:ext>
            </a:extLst>
          </p:cNvPr>
          <p:cNvSpPr/>
          <p:nvPr/>
        </p:nvSpPr>
        <p:spPr>
          <a:xfrm>
            <a:off x="4305678" y="4406906"/>
            <a:ext cx="1629229" cy="131354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>
                <a:solidFill>
                  <a:schemeClr val="tx1"/>
                </a:solidFill>
              </a:rPr>
              <a:t>ℝ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en-US" sz="4400" baseline="30000" dirty="0">
                <a:solidFill>
                  <a:schemeClr val="tx1"/>
                </a:solidFill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170016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91EB-3842-A949-8A9D-A05EEC1F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optimization paradigm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CB5774-B371-7F4C-AF8E-D1FE33D3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011" y="2900855"/>
            <a:ext cx="9867035" cy="44312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C7D67-3410-DC49-AFDE-CD57854505FB}"/>
              </a:ext>
            </a:extLst>
          </p:cNvPr>
          <p:cNvSpPr/>
          <p:nvPr/>
        </p:nvSpPr>
        <p:spPr>
          <a:xfrm>
            <a:off x="655306" y="4692346"/>
            <a:ext cx="863086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X</a:t>
            </a:r>
            <a:endParaRPr lang="en-US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BD3CC7-D4E4-7640-A4E3-F29214C041DA}"/>
              </a:ext>
            </a:extLst>
          </p:cNvPr>
          <p:cNvSpPr/>
          <p:nvPr/>
        </p:nvSpPr>
        <p:spPr>
          <a:xfrm>
            <a:off x="655306" y="5789673"/>
            <a:ext cx="49729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Y</a:t>
            </a:r>
            <a:endParaRPr lang="en-US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4B1097-601A-854D-96DE-0D0B604F55DD}"/>
              </a:ext>
            </a:extLst>
          </p:cNvPr>
          <p:cNvSpPr/>
          <p:nvPr/>
        </p:nvSpPr>
        <p:spPr>
          <a:xfrm>
            <a:off x="8104569" y="2364517"/>
            <a:ext cx="34729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" pitchFamily="2" charset="0"/>
              </a:rPr>
              <a:t>θ</a:t>
            </a:r>
            <a:endParaRPr lang="en-US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14E62F-1082-F744-85B9-15D0E1D07B00}"/>
              </a:ext>
            </a:extLst>
          </p:cNvPr>
          <p:cNvSpPr/>
          <p:nvPr/>
        </p:nvSpPr>
        <p:spPr>
          <a:xfrm>
            <a:off x="9966184" y="5091991"/>
            <a:ext cx="165403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latin typeface="Times" pitchFamily="2" charset="0"/>
              </a:rPr>
              <a:t>Loss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/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en-US" sz="3600" dirty="0">
                    <a:latin typeface="Times" pitchFamily="2" charset="0"/>
                  </a:rPr>
                  <a:t>= </a:t>
                </a:r>
                <a:r>
                  <a:rPr lang="en-US" sz="3600" dirty="0" err="1">
                    <a:latin typeface="Times" pitchFamily="2" charset="0"/>
                  </a:rPr>
                  <a:t>argmin</a:t>
                </a:r>
                <a:r>
                  <a:rPr lang="en-US" sz="3600" dirty="0">
                    <a:latin typeface="Times" pitchFamily="2" charset="0"/>
                  </a:rPr>
                  <a:t> </a:t>
                </a:r>
                <a:r>
                  <a:rPr lang="en-US" sz="3600" baseline="-250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  L ( </a:t>
                </a:r>
                <a:r>
                  <a:rPr lang="en-US" sz="3600" dirty="0" err="1">
                    <a:latin typeface="Times" pitchFamily="2" charset="0"/>
                  </a:rPr>
                  <a:t>θ</a:t>
                </a:r>
                <a:r>
                  <a:rPr lang="en-US" sz="3600" dirty="0">
                    <a:latin typeface="Times" pitchFamily="2" charset="0"/>
                  </a:rPr>
                  <a:t>,  X,  Y )   </a:t>
                </a:r>
                <a:endParaRPr lang="en-US" sz="36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EA1C79E-29F6-F542-B352-311E31C450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659" y="1866138"/>
                <a:ext cx="5498108" cy="669927"/>
              </a:xfrm>
              <a:prstGeom prst="rect">
                <a:avLst/>
              </a:prstGeom>
              <a:blipFill>
                <a:blip r:embed="rId4"/>
                <a:stretch>
                  <a:fillRect l="-1382" t="-9259" r="-2304" b="-35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/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0AFB3AF-4786-5E45-80CA-3369FD9B08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7531" y="4127625"/>
                <a:ext cx="1446552" cy="724494"/>
              </a:xfrm>
              <a:prstGeom prst="rect">
                <a:avLst/>
              </a:prstGeom>
              <a:blipFill>
                <a:blip r:embed="rId5"/>
                <a:stretch>
                  <a:fillRect t="-11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7611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16114" y="688929"/>
            <a:ext cx="518816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Beak length, </a:t>
            </a:r>
          </a:p>
          <a:p>
            <a:r>
              <a:rPr lang="en-US" dirty="0"/>
              <a:t>mass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405085" y="688928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Species 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277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9F15FB-384A-934E-BAA6-D01E8229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2556" r="1034" b="-4413"/>
          <a:stretch/>
        </p:blipFill>
        <p:spPr>
          <a:xfrm>
            <a:off x="411840" y="2290264"/>
            <a:ext cx="5239512" cy="42062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C1474B-B7D2-E04D-9A10-F92B315DF1CE}"/>
              </a:ext>
            </a:extLst>
          </p:cNvPr>
          <p:cNvSpPr txBox="1">
            <a:spLocks/>
          </p:cNvSpPr>
          <p:nvPr/>
        </p:nvSpPr>
        <p:spPr>
          <a:xfrm>
            <a:off x="180660" y="182723"/>
            <a:ext cx="24442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Features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23E7F5-6072-F448-894B-58FD2970F16E}"/>
              </a:ext>
            </a:extLst>
          </p:cNvPr>
          <p:cNvSpPr txBox="1">
            <a:spLocks/>
          </p:cNvSpPr>
          <p:nvPr/>
        </p:nvSpPr>
        <p:spPr>
          <a:xfrm>
            <a:off x="4268113" y="379015"/>
            <a:ext cx="2663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Class</a:t>
            </a:r>
          </a:p>
          <a:p>
            <a:r>
              <a:rPr lang="en-US" dirty="0"/>
              <a:t>inference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A9E42-54B8-B049-B4AC-1E7D53D7E6FE}"/>
              </a:ext>
            </a:extLst>
          </p:cNvPr>
          <p:cNvSpPr/>
          <p:nvPr/>
        </p:nvSpPr>
        <p:spPr>
          <a:xfrm>
            <a:off x="6664570" y="2253017"/>
            <a:ext cx="931896" cy="1754464"/>
          </a:xfrm>
          <a:prstGeom prst="rect">
            <a:avLst/>
          </a:prstGeom>
          <a:solidFill>
            <a:srgbClr val="942092">
              <a:alpha val="5058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9805D-5A06-934E-9DF1-7CCA2A5756F1}"/>
              </a:ext>
            </a:extLst>
          </p:cNvPr>
          <p:cNvSpPr txBox="1"/>
          <p:nvPr/>
        </p:nvSpPr>
        <p:spPr>
          <a:xfrm>
            <a:off x="369377" y="2770726"/>
            <a:ext cx="269625" cy="28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F4BCCF-E2D4-2240-BF69-C731B9F2E38F}"/>
              </a:ext>
            </a:extLst>
          </p:cNvPr>
          <p:cNvSpPr txBox="1"/>
          <p:nvPr/>
        </p:nvSpPr>
        <p:spPr>
          <a:xfrm>
            <a:off x="1173198" y="1807099"/>
            <a:ext cx="556433" cy="286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64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DC25F-3C55-A84E-AC6D-03C46B1850A6}"/>
              </a:ext>
            </a:extLst>
          </p:cNvPr>
          <p:cNvSpPr/>
          <p:nvPr/>
        </p:nvSpPr>
        <p:spPr>
          <a:xfrm>
            <a:off x="11261009" y="-2545014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BCF3D8-23FE-DD42-8D53-5CF504BE7A6D}"/>
              </a:ext>
            </a:extLst>
          </p:cNvPr>
          <p:cNvSpPr/>
          <p:nvPr/>
        </p:nvSpPr>
        <p:spPr>
          <a:xfrm>
            <a:off x="7795066" y="2446145"/>
            <a:ext cx="564578" cy="1006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94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5D4303-C1A5-DB48-BACC-3D43D79B07A1}"/>
              </a:ext>
            </a:extLst>
          </p:cNvPr>
          <p:cNvSpPr/>
          <p:nvPr/>
        </p:nvSpPr>
        <p:spPr>
          <a:xfrm>
            <a:off x="12389112" y="-2531377"/>
            <a:ext cx="401600" cy="14556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FF088D-66E1-9E44-9D85-0146444042DE}"/>
              </a:ext>
            </a:extLst>
          </p:cNvPr>
          <p:cNvSpPr/>
          <p:nvPr/>
        </p:nvSpPr>
        <p:spPr>
          <a:xfrm>
            <a:off x="10616515" y="3213975"/>
            <a:ext cx="901407" cy="3924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167FE-8C05-D246-9223-912B7D6AA283}"/>
              </a:ext>
            </a:extLst>
          </p:cNvPr>
          <p:cNvSpPr/>
          <p:nvPr/>
        </p:nvSpPr>
        <p:spPr>
          <a:xfrm>
            <a:off x="11194358" y="-1705740"/>
            <a:ext cx="1546325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10F389-177B-4949-AA21-162BC6EA2D02}"/>
              </a:ext>
            </a:extLst>
          </p:cNvPr>
          <p:cNvSpPr/>
          <p:nvPr/>
        </p:nvSpPr>
        <p:spPr>
          <a:xfrm>
            <a:off x="11254319" y="-2094068"/>
            <a:ext cx="1400120" cy="37880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3D59F4-03EE-1C45-9FC2-A4267C89335A}"/>
              </a:ext>
            </a:extLst>
          </p:cNvPr>
          <p:cNvSpPr/>
          <p:nvPr/>
        </p:nvSpPr>
        <p:spPr>
          <a:xfrm>
            <a:off x="10616515" y="2881576"/>
            <a:ext cx="901407" cy="392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91679E-51E4-E749-A0AC-59A156839E3D}"/>
              </a:ext>
            </a:extLst>
          </p:cNvPr>
          <p:cNvSpPr/>
          <p:nvPr/>
        </p:nvSpPr>
        <p:spPr>
          <a:xfrm>
            <a:off x="10616515" y="2568468"/>
            <a:ext cx="901407" cy="3924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EEF297-98A0-1B4B-A82E-98DB3C386FAF}"/>
              </a:ext>
            </a:extLst>
          </p:cNvPr>
          <p:cNvSpPr/>
          <p:nvPr/>
        </p:nvSpPr>
        <p:spPr>
          <a:xfrm>
            <a:off x="10616515" y="2266654"/>
            <a:ext cx="901407" cy="3924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48F02E-2DDD-9548-86F3-95B3535D68B3}"/>
              </a:ext>
            </a:extLst>
          </p:cNvPr>
          <p:cNvSpPr/>
          <p:nvPr/>
        </p:nvSpPr>
        <p:spPr>
          <a:xfrm>
            <a:off x="4415381" y="2266654"/>
            <a:ext cx="458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e</a:t>
            </a:r>
            <a:r>
              <a:rPr lang="en-US" baseline="-25000" dirty="0">
                <a:solidFill>
                  <a:schemeClr val="bg1"/>
                </a:solidFill>
                <a:latin typeface="Times" pitchFamily="2" charset="0"/>
              </a:rPr>
              <a:t>1</a:t>
            </a:r>
            <a:r>
              <a:rPr lang="en-US" baseline="30000" dirty="0">
                <a:solidFill>
                  <a:schemeClr val="bg1"/>
                </a:solidFill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A47FFC-9202-4749-80E2-7F4998CCC62D}"/>
              </a:ext>
            </a:extLst>
          </p:cNvPr>
          <p:cNvSpPr/>
          <p:nvPr/>
        </p:nvSpPr>
        <p:spPr>
          <a:xfrm>
            <a:off x="11259669" y="-2531377"/>
            <a:ext cx="1546325" cy="3788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BDD018-1B31-C74E-9CC0-355C9DEE0810}"/>
              </a:ext>
            </a:extLst>
          </p:cNvPr>
          <p:cNvSpPr txBox="1">
            <a:spLocks/>
          </p:cNvSpPr>
          <p:nvPr/>
        </p:nvSpPr>
        <p:spPr>
          <a:xfrm>
            <a:off x="6540650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p)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62845B6-B4AE-7B46-8050-DC9EF1D06DE8}"/>
              </a:ext>
            </a:extLst>
          </p:cNvPr>
          <p:cNvSpPr txBox="1">
            <a:spLocks/>
          </p:cNvSpPr>
          <p:nvPr/>
        </p:nvSpPr>
        <p:spPr>
          <a:xfrm>
            <a:off x="8668545" y="4393384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(n x r)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18262137-32FD-EA43-9762-7E66CBC628AF}"/>
              </a:ext>
            </a:extLst>
          </p:cNvPr>
          <p:cNvSpPr txBox="1">
            <a:spLocks/>
          </p:cNvSpPr>
          <p:nvPr/>
        </p:nvSpPr>
        <p:spPr>
          <a:xfrm>
            <a:off x="10478769" y="4408199"/>
            <a:ext cx="1431177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(r x p)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7059FD-263C-D748-8131-20EBB0698EBD}"/>
              </a:ext>
            </a:extLst>
          </p:cNvPr>
          <p:cNvSpPr/>
          <p:nvPr/>
        </p:nvSpPr>
        <p:spPr>
          <a:xfrm>
            <a:off x="9554618" y="-1060127"/>
            <a:ext cx="332530" cy="3323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4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528F67-F1C4-F64C-B37B-33B76AC2CD5B}"/>
              </a:ext>
            </a:extLst>
          </p:cNvPr>
          <p:cNvSpPr/>
          <p:nvPr/>
        </p:nvSpPr>
        <p:spPr>
          <a:xfrm>
            <a:off x="9217869" y="-1060126"/>
            <a:ext cx="332530" cy="3323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3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8A9D40-901E-804D-A2EE-CE5A46CE8350}"/>
              </a:ext>
            </a:extLst>
          </p:cNvPr>
          <p:cNvSpPr/>
          <p:nvPr/>
        </p:nvSpPr>
        <p:spPr>
          <a:xfrm>
            <a:off x="8871840" y="-1060125"/>
            <a:ext cx="332530" cy="3323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2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16986B-D41A-CE43-BF8D-C01AF4FDB69C}"/>
              </a:ext>
            </a:extLst>
          </p:cNvPr>
          <p:cNvSpPr/>
          <p:nvPr/>
        </p:nvSpPr>
        <p:spPr>
          <a:xfrm>
            <a:off x="8537927" y="-1060124"/>
            <a:ext cx="332530" cy="332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Times" pitchFamily="2" charset="0"/>
              </a:rPr>
              <a:t>w</a:t>
            </a:r>
            <a:r>
              <a:rPr lang="en-US" sz="1100" baseline="-25000" dirty="0">
                <a:latin typeface="Times" pitchFamily="2" charset="0"/>
              </a:rPr>
              <a:t>1</a:t>
            </a:r>
            <a:endParaRPr lang="en-US" sz="1100" baseline="30000" dirty="0">
              <a:latin typeface="Times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B53723-CAC6-8448-9CB2-0F287621DDD1}"/>
              </a:ext>
            </a:extLst>
          </p:cNvPr>
          <p:cNvSpPr/>
          <p:nvPr/>
        </p:nvSpPr>
        <p:spPr>
          <a:xfrm>
            <a:off x="8558245" y="2232460"/>
            <a:ext cx="1546325" cy="1484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latin typeface="Times" pitchFamily="2" charset="0"/>
              </a:rPr>
              <a:t>Q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86C3DB-2D27-B74B-BCE4-945984C63757}"/>
              </a:ext>
            </a:extLst>
          </p:cNvPr>
          <p:cNvSpPr/>
          <p:nvPr/>
        </p:nvSpPr>
        <p:spPr>
          <a:xfrm>
            <a:off x="9687320" y="2232459"/>
            <a:ext cx="417250" cy="175446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838C6E-5AB1-C948-B2A3-9DC3BA3CE744}"/>
              </a:ext>
            </a:extLst>
          </p:cNvPr>
          <p:cNvSpPr/>
          <p:nvPr/>
        </p:nvSpPr>
        <p:spPr>
          <a:xfrm>
            <a:off x="9281721" y="2232460"/>
            <a:ext cx="404320" cy="175446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0E6983-04A2-C94A-9B0F-067C9636284E}"/>
              </a:ext>
            </a:extLst>
          </p:cNvPr>
          <p:cNvSpPr/>
          <p:nvPr/>
        </p:nvSpPr>
        <p:spPr>
          <a:xfrm>
            <a:off x="8887729" y="2232460"/>
            <a:ext cx="404320" cy="175446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DA39F20-0F79-4447-B859-06DA81512EBC}"/>
              </a:ext>
            </a:extLst>
          </p:cNvPr>
          <p:cNvSpPr/>
          <p:nvPr/>
        </p:nvSpPr>
        <p:spPr>
          <a:xfrm>
            <a:off x="8558245" y="2232459"/>
            <a:ext cx="349721" cy="1754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64" dirty="0">
                <a:latin typeface="Times" pitchFamily="2" charset="0"/>
              </a:rPr>
              <a:t>x</a:t>
            </a:r>
            <a:r>
              <a:rPr lang="en-US" sz="1264" baseline="-25000" dirty="0">
                <a:latin typeface="Times" pitchFamily="2" charset="0"/>
              </a:rPr>
              <a:t>1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548D3A9-D255-1A43-AEE8-836204B18DAF}"/>
              </a:ext>
            </a:extLst>
          </p:cNvPr>
          <p:cNvSpPr txBox="1">
            <a:spLocks/>
          </p:cNvSpPr>
          <p:nvPr/>
        </p:nvSpPr>
        <p:spPr>
          <a:xfrm>
            <a:off x="620853" y="5799234"/>
            <a:ext cx="539732" cy="4583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Times" pitchFamily="2" charset="0"/>
              </a:rPr>
              <a:t>X</a:t>
            </a:r>
            <a:r>
              <a:rPr lang="en-US" sz="5400" baseline="-25000" dirty="0" err="1">
                <a:latin typeface="Times" pitchFamily="2" charset="0"/>
              </a:rPr>
              <a:t>r</a:t>
            </a:r>
            <a:endParaRPr lang="en-US" sz="5400" baseline="-25000" dirty="0">
              <a:latin typeface="Times" pitchFamily="2" charset="0"/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AE5BED86-9DCE-52AE-F2A1-13AADC5EFADC}"/>
              </a:ext>
            </a:extLst>
          </p:cNvPr>
          <p:cNvSpPr txBox="1">
            <a:spLocks/>
          </p:cNvSpPr>
          <p:nvPr/>
        </p:nvSpPr>
        <p:spPr>
          <a:xfrm rot="16200000">
            <a:off x="5365622" y="2744283"/>
            <a:ext cx="1961243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n samples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6C03DECF-7CF2-D238-18ED-5530ECFEAA53}"/>
              </a:ext>
            </a:extLst>
          </p:cNvPr>
          <p:cNvSpPr txBox="1">
            <a:spLocks/>
          </p:cNvSpPr>
          <p:nvPr/>
        </p:nvSpPr>
        <p:spPr>
          <a:xfrm>
            <a:off x="6523919" y="1584538"/>
            <a:ext cx="1369345" cy="730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 classes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BB0D6984-C8AE-354A-FD60-48A18A6A4376}"/>
              </a:ext>
            </a:extLst>
          </p:cNvPr>
          <p:cNvSpPr txBox="1">
            <a:spLocks/>
          </p:cNvSpPr>
          <p:nvPr/>
        </p:nvSpPr>
        <p:spPr>
          <a:xfrm>
            <a:off x="8568647" y="1607270"/>
            <a:ext cx="1563536" cy="67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r features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EF62BD9A-805B-CE3B-EE19-C278F1066900}"/>
              </a:ext>
            </a:extLst>
          </p:cNvPr>
          <p:cNvSpPr txBox="1">
            <a:spLocks/>
          </p:cNvSpPr>
          <p:nvPr/>
        </p:nvSpPr>
        <p:spPr>
          <a:xfrm>
            <a:off x="10423652" y="1589213"/>
            <a:ext cx="1563536" cy="67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 classes</a:t>
            </a:r>
          </a:p>
        </p:txBody>
      </p:sp>
    </p:spTree>
    <p:extLst>
      <p:ext uri="{BB962C8B-B14F-4D97-AF65-F5344CB8AC3E}">
        <p14:creationId xmlns:p14="http://schemas.microsoft.com/office/powerpoint/2010/main" val="1119546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Maximum-margin line of thinking…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F6DC7057-61ED-5C0D-929B-E67688E2CA78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5257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There will be a minimum value of the margin that “works” – minimum linear-classification error on the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605148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BC3EDA-2289-BDA3-743B-922242B52160}"/>
              </a:ext>
            </a:extLst>
          </p:cNvPr>
          <p:cNvCxnSpPr>
            <a:cxnSpLocks/>
          </p:cNvCxnSpPr>
          <p:nvPr/>
        </p:nvCxnSpPr>
        <p:spPr>
          <a:xfrm flipV="1">
            <a:off x="1466193" y="4284517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A09801-6116-8B6F-FF2A-49DCE5605002}"/>
              </a:ext>
            </a:extLst>
          </p:cNvPr>
          <p:cNvCxnSpPr>
            <a:cxnSpLocks/>
          </p:cNvCxnSpPr>
          <p:nvPr/>
        </p:nvCxnSpPr>
        <p:spPr>
          <a:xfrm flipV="1">
            <a:off x="1261241" y="3619260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703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8802-B66F-9446-9302-BA4AD6D16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17A51-783A-7545-B897-955DCE55B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66" y="1690688"/>
            <a:ext cx="7919982" cy="5308528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9E52A5-6ADA-C14A-9B44-2157213F2EA7}"/>
              </a:ext>
            </a:extLst>
          </p:cNvPr>
          <p:cNvCxnSpPr>
            <a:cxnSpLocks/>
          </p:cNvCxnSpPr>
          <p:nvPr/>
        </p:nvCxnSpPr>
        <p:spPr>
          <a:xfrm flipV="1">
            <a:off x="1261241" y="3983421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448A8D9-0B2C-AC4F-A61D-C32F86D27416}"/>
              </a:ext>
            </a:extLst>
          </p:cNvPr>
          <p:cNvCxnSpPr>
            <a:cxnSpLocks/>
          </p:cNvCxnSpPr>
          <p:nvPr/>
        </p:nvCxnSpPr>
        <p:spPr>
          <a:xfrm flipH="1" flipV="1">
            <a:off x="7357145" y="4330262"/>
            <a:ext cx="52648" cy="283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D989A0-2775-4A46-A5CD-A2FE5107C09E}"/>
              </a:ext>
            </a:extLst>
          </p:cNvPr>
          <p:cNvCxnSpPr>
            <a:cxnSpLocks/>
          </p:cNvCxnSpPr>
          <p:nvPr/>
        </p:nvCxnSpPr>
        <p:spPr>
          <a:xfrm flipH="1" flipV="1">
            <a:off x="3720517" y="4676862"/>
            <a:ext cx="47442" cy="336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98E98E-0E7A-8E4B-B94F-8D24202753D8}"/>
              </a:ext>
            </a:extLst>
          </p:cNvPr>
          <p:cNvCxnSpPr>
            <a:cxnSpLocks/>
          </p:cNvCxnSpPr>
          <p:nvPr/>
        </p:nvCxnSpPr>
        <p:spPr>
          <a:xfrm>
            <a:off x="6658311" y="4040153"/>
            <a:ext cx="36773" cy="29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DBC3EDA-2289-BDA3-743B-922242B52160}"/>
              </a:ext>
            </a:extLst>
          </p:cNvPr>
          <p:cNvCxnSpPr>
            <a:cxnSpLocks/>
          </p:cNvCxnSpPr>
          <p:nvPr/>
        </p:nvCxnSpPr>
        <p:spPr>
          <a:xfrm flipV="1">
            <a:off x="1466193" y="4555898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A09801-6116-8B6F-FF2A-49DCE5605002}"/>
              </a:ext>
            </a:extLst>
          </p:cNvPr>
          <p:cNvCxnSpPr>
            <a:cxnSpLocks/>
          </p:cNvCxnSpPr>
          <p:nvPr/>
        </p:nvCxnSpPr>
        <p:spPr>
          <a:xfrm flipV="1">
            <a:off x="1142907" y="3349097"/>
            <a:ext cx="9259614" cy="935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56A07A96-9764-2C5A-4C79-37EE5DFB3641}"/>
              </a:ext>
            </a:extLst>
          </p:cNvPr>
          <p:cNvSpPr txBox="1">
            <a:spLocks/>
          </p:cNvSpPr>
          <p:nvPr/>
        </p:nvSpPr>
        <p:spPr>
          <a:xfrm>
            <a:off x="8847815" y="1600492"/>
            <a:ext cx="3324320" cy="5257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Larger values of the margin will include more points.</a:t>
            </a:r>
          </a:p>
          <a:p>
            <a:endParaRPr lang="en-US" dirty="0"/>
          </a:p>
          <a:p>
            <a:r>
              <a:rPr lang="en-US" dirty="0"/>
              <a:t>Number of points… function of margin parameter </a:t>
            </a:r>
          </a:p>
        </p:txBody>
      </p:sp>
    </p:spTree>
    <p:extLst>
      <p:ext uri="{BB962C8B-B14F-4D97-AF65-F5344CB8AC3E}">
        <p14:creationId xmlns:p14="http://schemas.microsoft.com/office/powerpoint/2010/main" val="3832970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61852-2565-4BC3-74E3-1EDE41D1D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elided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18F23-BA3D-22EA-949B-B4A2F965A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optimization that produces the soft-margin maximum-discrimination line (hyperplane) depends on the training points: features and class identity</a:t>
            </a:r>
          </a:p>
          <a:p>
            <a:r>
              <a:rPr lang="en-US" dirty="0"/>
              <a:t>Usually doesn’t depend on all of them</a:t>
            </a:r>
          </a:p>
          <a:p>
            <a:r>
              <a:rPr lang="en-US" dirty="0"/>
              <a:t>Number of points considered depends on margin parameter</a:t>
            </a:r>
          </a:p>
          <a:p>
            <a:r>
              <a:rPr lang="en-US" b="1" dirty="0"/>
              <a:t>Depends on training data only through the values of x</a:t>
            </a:r>
            <a:r>
              <a:rPr lang="en-US" b="1" baseline="-25000" dirty="0"/>
              <a:t>i</a:t>
            </a:r>
            <a:r>
              <a:rPr lang="en-US" b="1" dirty="0"/>
              <a:t> dot </a:t>
            </a:r>
            <a:r>
              <a:rPr lang="en-US" b="1" dirty="0" err="1"/>
              <a:t>x</a:t>
            </a:r>
            <a:r>
              <a:rPr lang="en-US" b="1" baseline="-25000" dirty="0" err="1"/>
              <a:t>j</a:t>
            </a:r>
            <a:r>
              <a:rPr lang="en-US" b="1" dirty="0"/>
              <a:t> !!!!  (There are n</a:t>
            </a:r>
            <a:r>
              <a:rPr lang="en-US" b="1" baseline="30000" dirty="0"/>
              <a:t>2</a:t>
            </a:r>
            <a:r>
              <a:rPr lang="en-US" b="1" dirty="0"/>
              <a:t> / 2 of these !!) </a:t>
            </a:r>
          </a:p>
        </p:txBody>
      </p:sp>
    </p:spTree>
    <p:extLst>
      <p:ext uri="{BB962C8B-B14F-4D97-AF65-F5344CB8AC3E}">
        <p14:creationId xmlns:p14="http://schemas.microsoft.com/office/powerpoint/2010/main" val="848859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0B38-D9A7-21A1-87BA-2E443E0BC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B8C88-4755-4B46-C2E3-7DEFC43CE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(limited) set of training points whose geometry is used to find the boundary are called “support vectors;” they support the inference of the position of the boundary.</a:t>
            </a:r>
          </a:p>
          <a:p>
            <a:r>
              <a:rPr lang="en-US" dirty="0"/>
              <a:t>The rule to combine training examples to construct the boundary can be more elaborate than a separating hyperplane; the function that weights the training data is called the “kernel”</a:t>
            </a:r>
          </a:p>
          <a:p>
            <a:r>
              <a:rPr lang="en-US" dirty="0"/>
              <a:t>This technique can be adapted to implement fits like logistic regression and fits like KNN classifier.</a:t>
            </a:r>
          </a:p>
        </p:txBody>
      </p:sp>
    </p:spTree>
    <p:extLst>
      <p:ext uri="{BB962C8B-B14F-4D97-AF65-F5344CB8AC3E}">
        <p14:creationId xmlns:p14="http://schemas.microsoft.com/office/powerpoint/2010/main" val="1159950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4221</TotalTime>
  <Words>520</Words>
  <Application>Microsoft Macintosh PowerPoint</Application>
  <PresentationFormat>Widescreen</PresentationFormat>
  <Paragraphs>156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12</vt:lpstr>
      <vt:lpstr>The optimization paradigm</vt:lpstr>
      <vt:lpstr>PowerPoint Presentation</vt:lpstr>
      <vt:lpstr>PowerPoint Presentation</vt:lpstr>
      <vt:lpstr>Maximum-margin line of thinking… </vt:lpstr>
      <vt:lpstr>PowerPoint Presentation</vt:lpstr>
      <vt:lpstr>PowerPoint Presentation</vt:lpstr>
      <vt:lpstr>Math elided</vt:lpstr>
      <vt:lpstr>Support Vector Machine</vt:lpstr>
      <vt:lpstr>Inner products all-against-all columns</vt:lpstr>
      <vt:lpstr>Inner products all-against-all rows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08 linear discrimination</dc:title>
  <dc:creator>Will Trimble</dc:creator>
  <cp:lastModifiedBy>Will Trimble</cp:lastModifiedBy>
  <cp:revision>9</cp:revision>
  <dcterms:created xsi:type="dcterms:W3CDTF">2022-04-12T13:09:29Z</dcterms:created>
  <dcterms:modified xsi:type="dcterms:W3CDTF">2023-02-06T19:37:09Z</dcterms:modified>
</cp:coreProperties>
</file>

<file path=docProps/thumbnail.jpeg>
</file>